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08" autoAdjust="0"/>
    <p:restoredTop sz="94660"/>
  </p:normalViewPr>
  <p:slideViewPr>
    <p:cSldViewPr snapToGrid="0">
      <p:cViewPr>
        <p:scale>
          <a:sx n="75" d="100"/>
          <a:sy n="75" d="100"/>
        </p:scale>
        <p:origin x="53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day Pratap Singh" userId="1364e90d30c5b435" providerId="LiveId" clId="{E73F66B6-0189-4104-858A-C62CE3DB59AC}"/>
    <pc:docChg chg="custSel modSld">
      <pc:chgData name="Uday Pratap Singh" userId="1364e90d30c5b435" providerId="LiveId" clId="{E73F66B6-0189-4104-858A-C62CE3DB59AC}" dt="2025-06-16T15:15:00.167" v="13" actId="1076"/>
      <pc:docMkLst>
        <pc:docMk/>
      </pc:docMkLst>
      <pc:sldChg chg="delSp modSp mod">
        <pc:chgData name="Uday Pratap Singh" userId="1364e90d30c5b435" providerId="LiveId" clId="{E73F66B6-0189-4104-858A-C62CE3DB59AC}" dt="2025-06-16T14:58:36.427" v="11" actId="478"/>
        <pc:sldMkLst>
          <pc:docMk/>
          <pc:sldMk cId="191714609" sldId="258"/>
        </pc:sldMkLst>
        <pc:spChg chg="mod">
          <ac:chgData name="Uday Pratap Singh" userId="1364e90d30c5b435" providerId="LiveId" clId="{E73F66B6-0189-4104-858A-C62CE3DB59AC}" dt="2025-06-16T14:58:28.860" v="9" actId="6549"/>
          <ac:spMkLst>
            <pc:docMk/>
            <pc:sldMk cId="191714609" sldId="258"/>
            <ac:spMk id="2" creationId="{9AB2EA78-AEB3-469B-9025-3B17201A457B}"/>
          </ac:spMkLst>
        </pc:spChg>
        <pc:spChg chg="del mod">
          <ac:chgData name="Uday Pratap Singh" userId="1364e90d30c5b435" providerId="LiveId" clId="{E73F66B6-0189-4104-858A-C62CE3DB59AC}" dt="2025-06-16T14:58:36.427" v="11" actId="478"/>
          <ac:spMkLst>
            <pc:docMk/>
            <pc:sldMk cId="191714609" sldId="258"/>
            <ac:spMk id="3" creationId="{255E1F2F-E259-4EA8-9FFD-3A10AF541859}"/>
          </ac:spMkLst>
        </pc:spChg>
      </pc:sldChg>
      <pc:sldChg chg="addSp modSp mod">
        <pc:chgData name="Uday Pratap Singh" userId="1364e90d30c5b435" providerId="LiveId" clId="{E73F66B6-0189-4104-858A-C62CE3DB59AC}" dt="2025-06-16T15:15:00.167" v="13" actId="1076"/>
        <pc:sldMkLst>
          <pc:docMk/>
          <pc:sldMk cId="1928171424" sldId="268"/>
        </pc:sldMkLst>
        <pc:spChg chg="add mod">
          <ac:chgData name="Uday Pratap Singh" userId="1364e90d30c5b435" providerId="LiveId" clId="{E73F66B6-0189-4104-858A-C62CE3DB59AC}" dt="2025-06-16T15:15:00.167" v="13" actId="1076"/>
          <ac:spMkLst>
            <pc:docMk/>
            <pc:sldMk cId="1928171424" sldId="268"/>
            <ac:spMk id="13" creationId="{7BC83EAC-67DD-6997-6282-151F8B2F1D24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09635" y="1497473"/>
            <a:ext cx="7556686" cy="368601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Steganography Hiding Text in Images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en-IN" dirty="0"/>
              <a:t>Project Report detailing the problem, system design, algorithmic steps, results, conclusion, and future scope of a secure text hiding technique in images using steganography.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47183-96F2-0D95-91EB-5043F4BFF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EA4C1-285B-6E7D-3F94-F921F334F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80" y="103723"/>
            <a:ext cx="10058400" cy="790357"/>
          </a:xfrm>
        </p:spPr>
        <p:txBody>
          <a:bodyPr/>
          <a:lstStyle/>
          <a:p>
            <a:pPr algn="ctr"/>
            <a:r>
              <a:rPr lang="en-IN" dirty="0"/>
              <a:t>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BF77D9-9133-F4F0-7164-2DAD42B42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89" y="779536"/>
            <a:ext cx="11103302" cy="562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254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7D922-A11F-A33F-3ABE-1DC902E610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0ED82-D535-E200-DA1A-F9CABF413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80" y="103723"/>
            <a:ext cx="10058400" cy="790357"/>
          </a:xfrm>
        </p:spPr>
        <p:txBody>
          <a:bodyPr/>
          <a:lstStyle/>
          <a:p>
            <a:pPr algn="ctr"/>
            <a:r>
              <a:rPr lang="en-IN" dirty="0"/>
              <a:t>Result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31E5D-A0F6-97B2-4209-8D401C26A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74" y="1919983"/>
            <a:ext cx="5380106" cy="35867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2DE224-0162-D1D0-7C61-6F2253806D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334" y="1919982"/>
            <a:ext cx="5380106" cy="35867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5A8EA3D-EED9-34D8-DA2E-2E8B681EAF4C}"/>
              </a:ext>
            </a:extLst>
          </p:cNvPr>
          <p:cNvSpPr txBox="1"/>
          <p:nvPr/>
        </p:nvSpPr>
        <p:spPr>
          <a:xfrm>
            <a:off x="2255520" y="5537199"/>
            <a:ext cx="20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Cover_image.png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646E2C-A56E-FB65-867A-F4E6F7A10B60}"/>
              </a:ext>
            </a:extLst>
          </p:cNvPr>
          <p:cNvSpPr txBox="1"/>
          <p:nvPr/>
        </p:nvSpPr>
        <p:spPr>
          <a:xfrm>
            <a:off x="8351520" y="5506719"/>
            <a:ext cx="1868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Stego_image.png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C83EAC-67DD-6997-6282-151F8B2F1D24}"/>
              </a:ext>
            </a:extLst>
          </p:cNvPr>
          <p:cNvSpPr txBox="1"/>
          <p:nvPr/>
        </p:nvSpPr>
        <p:spPr>
          <a:xfrm>
            <a:off x="3525520" y="602309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https://github.com/udayleo1985/Steganography_Project.git</a:t>
            </a:r>
          </a:p>
        </p:txBody>
      </p:sp>
    </p:spTree>
    <p:extLst>
      <p:ext uri="{BB962C8B-B14F-4D97-AF65-F5344CB8AC3E}">
        <p14:creationId xmlns:p14="http://schemas.microsoft.com/office/powerpoint/2010/main" val="1928171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IN" b="1" dirty="0"/>
              <a:t>Information is power, but only if it remains hidden</a:t>
            </a: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406BB-6CDF-F0E5-AB3B-690090353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57723"/>
            <a:ext cx="10058400" cy="1450757"/>
          </a:xfrm>
        </p:spPr>
        <p:txBody>
          <a:bodyPr/>
          <a:lstStyle/>
          <a:p>
            <a:r>
              <a:rPr lang="en-IN" b="1" dirty="0"/>
              <a:t>Problem Statement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71B6B-5612-68E6-B307-CFA4963A5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1940561"/>
            <a:ext cx="10271760" cy="3928532"/>
          </a:xfrm>
        </p:spPr>
        <p:txBody>
          <a:bodyPr>
            <a:normAutofit/>
          </a:bodyPr>
          <a:lstStyle/>
          <a:p>
            <a:pPr algn="just"/>
            <a:r>
              <a:rPr lang="en-IN" dirty="0"/>
              <a:t>In an era where digital communication is pervasive, protecting sensitive information is critical. Traditional encryption can reveal the presence of hidden data, potentially attracting malicious attention.</a:t>
            </a:r>
          </a:p>
          <a:p>
            <a:pPr algn="just"/>
            <a:r>
              <a:rPr lang="en-IN" dirty="0"/>
              <a:t>The core problem is...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dirty="0"/>
              <a:t>Ensuring information confidentiality during digital transmission.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dirty="0"/>
              <a:t>Embedding secret text undetectably into common digital media such as images.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dirty="0"/>
              <a:t>Preventing degradation or suspicion by retaining the original media's visual integrity.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dirty="0"/>
              <a:t>This project explores the challenge of embedding textual data imperceptibly within images while maintaining image quality and security.</a:t>
            </a:r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36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7BFA2-F505-635F-CD6C-DE8D9A7AF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System Development Approach (Technology Used)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4371E-2647-8944-85AB-70EC072ED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The project employs a combination of powerful yet accessible technologies suitable for image processing and data handling:</a:t>
            </a:r>
          </a:p>
          <a:p>
            <a:pPr algn="just"/>
            <a:r>
              <a:rPr lang="en-IN" b="1" dirty="0"/>
              <a:t>Programming Language:</a:t>
            </a:r>
            <a:r>
              <a:rPr lang="en-IN" dirty="0"/>
              <a:t> Python - chosen for rapid development and rich library ecosystem.</a:t>
            </a:r>
          </a:p>
          <a:p>
            <a:pPr algn="just"/>
            <a:r>
              <a:rPr lang="en-IN" b="1" dirty="0"/>
              <a:t>Image Processing:</a:t>
            </a:r>
            <a:r>
              <a:rPr lang="en-IN" dirty="0"/>
              <a:t> Pillow (PIL) library to load, manipulate, and save images.</a:t>
            </a:r>
          </a:p>
          <a:p>
            <a:pPr algn="just"/>
            <a:r>
              <a:rPr lang="en-IN" b="1" dirty="0"/>
              <a:t>Data Handling:</a:t>
            </a:r>
            <a:r>
              <a:rPr lang="en-IN" dirty="0"/>
              <a:t> NumPy for efficient pixel array manipulation.</a:t>
            </a:r>
          </a:p>
          <a:p>
            <a:pPr algn="just"/>
            <a:r>
              <a:rPr lang="en-IN" b="1" dirty="0"/>
              <a:t>Interface (optional):</a:t>
            </a:r>
            <a:r>
              <a:rPr lang="en-IN" dirty="0"/>
              <a:t> </a:t>
            </a:r>
            <a:r>
              <a:rPr lang="en-IN" dirty="0" err="1"/>
              <a:t>Tkinter</a:t>
            </a:r>
            <a:r>
              <a:rPr lang="en-IN" dirty="0"/>
              <a:t> for a minimal GUI allowing embedding and extraction operations.</a:t>
            </a:r>
          </a:p>
          <a:p>
            <a:pPr algn="just"/>
            <a:r>
              <a:rPr lang="en-IN" dirty="0"/>
              <a:t>The Least Significant Bit (LSB) technique is applied to embed data bits into the image pixels with minimal perceptual impact.</a:t>
            </a:r>
          </a:p>
        </p:txBody>
      </p:sp>
    </p:spTree>
    <p:extLst>
      <p:ext uri="{BB962C8B-B14F-4D97-AF65-F5344CB8AC3E}">
        <p14:creationId xmlns:p14="http://schemas.microsoft.com/office/powerpoint/2010/main" val="2399649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029C3-87D5-6201-B2A3-DF573238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5F86666-8593-5962-63B7-85373A4CD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9208" y="157479"/>
            <a:ext cx="6219031" cy="621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10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AF0DD-42FC-A9A0-1D4C-09C537477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Algorithm &amp; Deployment </a:t>
            </a:r>
            <a:br>
              <a:rPr lang="en-IN" b="1" dirty="0"/>
            </a:br>
            <a:r>
              <a:rPr lang="en-IN" b="1" dirty="0"/>
              <a:t>(Step-by-Step Procedure)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D1396-5E1F-F739-5B90-B3C857268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Embedding Procedure</a:t>
            </a:r>
          </a:p>
          <a:p>
            <a:r>
              <a:rPr lang="en-IN" b="1" dirty="0"/>
              <a:t>Input Preparation:</a:t>
            </a:r>
            <a:r>
              <a:rPr lang="en-IN" dirty="0"/>
              <a:t> Load the cover image and convert the secret text message to binary representation.</a:t>
            </a:r>
          </a:p>
          <a:p>
            <a:r>
              <a:rPr lang="en-IN" b="1" dirty="0"/>
              <a:t>Embedding Data:</a:t>
            </a:r>
            <a:r>
              <a:rPr lang="en-IN" dirty="0"/>
              <a:t> Iterate pixel-wise through the image's RGB </a:t>
            </a:r>
            <a:r>
              <a:rPr lang="en-IN" dirty="0" err="1"/>
              <a:t>color</a:t>
            </a:r>
            <a:r>
              <a:rPr lang="en-IN" dirty="0"/>
              <a:t> data.</a:t>
            </a:r>
          </a:p>
          <a:p>
            <a:r>
              <a:rPr lang="en-IN" dirty="0"/>
              <a:t>Replace the least significant bit of each pixel’s </a:t>
            </a:r>
            <a:r>
              <a:rPr lang="en-IN" dirty="0" err="1"/>
              <a:t>color</a:t>
            </a:r>
            <a:r>
              <a:rPr lang="en-IN" dirty="0"/>
              <a:t> component with bits from the secret message.</a:t>
            </a:r>
          </a:p>
          <a:p>
            <a:r>
              <a:rPr lang="en-IN" dirty="0"/>
              <a:t>Include a predefined delimiter or message length header for extraction reference.</a:t>
            </a:r>
          </a:p>
          <a:p>
            <a:r>
              <a:rPr lang="en-IN" b="1" dirty="0"/>
              <a:t>Output:</a:t>
            </a:r>
            <a:r>
              <a:rPr lang="en-IN" dirty="0"/>
              <a:t> Save the modified image (</a:t>
            </a:r>
            <a:r>
              <a:rPr lang="en-IN" dirty="0" err="1"/>
              <a:t>stego</a:t>
            </a:r>
            <a:r>
              <a:rPr lang="en-IN" dirty="0"/>
              <a:t> image) with hidden text embedded.</a:t>
            </a:r>
          </a:p>
          <a:p>
            <a:r>
              <a:rPr lang="en-IN" b="1" dirty="0"/>
              <a:t>Extraction Procedure</a:t>
            </a:r>
          </a:p>
          <a:p>
            <a:r>
              <a:rPr lang="en-IN" b="1" dirty="0"/>
              <a:t>Load </a:t>
            </a:r>
            <a:r>
              <a:rPr lang="en-IN" b="1" dirty="0" err="1"/>
              <a:t>Stego</a:t>
            </a:r>
            <a:r>
              <a:rPr lang="en-IN" b="1" dirty="0"/>
              <a:t> Image:</a:t>
            </a:r>
            <a:r>
              <a:rPr lang="en-IN" dirty="0"/>
              <a:t> Read the image used to hide data.</a:t>
            </a:r>
          </a:p>
          <a:p>
            <a:r>
              <a:rPr lang="en-IN" b="1" dirty="0"/>
              <a:t>Bit Extraction:</a:t>
            </a:r>
            <a:r>
              <a:rPr lang="en-IN" dirty="0"/>
              <a:t> Traverse the pixels, extract the least significant bits from </a:t>
            </a:r>
            <a:r>
              <a:rPr lang="en-IN" dirty="0" err="1"/>
              <a:t>color</a:t>
            </a:r>
            <a:r>
              <a:rPr lang="en-IN" dirty="0"/>
              <a:t> components in order.</a:t>
            </a:r>
          </a:p>
          <a:p>
            <a:r>
              <a:rPr lang="en-IN" b="1" dirty="0"/>
              <a:t>Message Reconstruction:</a:t>
            </a:r>
            <a:r>
              <a:rPr lang="en-IN" dirty="0"/>
              <a:t> Combine bits until the delimiter or length is reached, reconstructing the original text.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4747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2651-F1B2-757C-5406-19AE5BE09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1453F9-8215-3EA9-33CF-1C87381447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960" y="71121"/>
            <a:ext cx="11592560" cy="5648960"/>
          </a:xfrm>
          <a:prstGeom prst="rect">
            <a:avLst/>
          </a:prstGeom>
        </p:spPr>
      </p:pic>
      <p:sp>
        <p:nvSpPr>
          <p:cNvPr id="4" name="AutoShape 2" descr="Illustration of binary data bits being embedded into pixel least significant bits in an image">
            <a:extLst>
              <a:ext uri="{FF2B5EF4-FFF2-40B4-BE49-F238E27FC236}">
                <a16:creationId xmlns:a16="http://schemas.microsoft.com/office/drawing/2014/main" id="{49637E62-9480-4578-B751-4DC4E653AF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DB24D1-FADF-83EF-2CA7-B34C3E4E3C13}"/>
              </a:ext>
            </a:extLst>
          </p:cNvPr>
          <p:cNvSpPr txBox="1"/>
          <p:nvPr/>
        </p:nvSpPr>
        <p:spPr>
          <a:xfrm>
            <a:off x="762000" y="5862321"/>
            <a:ext cx="11592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1" dirty="0">
                <a:solidFill>
                  <a:srgbClr val="555555"/>
                </a:solidFill>
                <a:effectLst/>
                <a:latin typeface="Inter"/>
              </a:rPr>
              <a:t>Visual representation of the Least Significant Bit (LSB) embedding process changing pixel values to hide binary data.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497174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F5070-4192-8201-C9DC-101212E52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80" y="103723"/>
            <a:ext cx="10058400" cy="790357"/>
          </a:xfrm>
        </p:spPr>
        <p:txBody>
          <a:bodyPr/>
          <a:lstStyle/>
          <a:p>
            <a:pPr algn="ctr"/>
            <a:r>
              <a:rPr lang="en-IN" dirty="0"/>
              <a:t>Result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4BD31E-3CE3-4635-35E8-F5B4A93A1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446" y="894080"/>
            <a:ext cx="8836910" cy="547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449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2816B2-E65D-961E-748C-D94F8BFB4A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63A35-990F-F95B-2B8D-9413F3F88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80" y="103723"/>
            <a:ext cx="10058400" cy="790357"/>
          </a:xfrm>
        </p:spPr>
        <p:txBody>
          <a:bodyPr/>
          <a:lstStyle/>
          <a:p>
            <a:pPr algn="ctr"/>
            <a:r>
              <a:rPr lang="en-IN" dirty="0"/>
              <a:t>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36DCDC-13AA-D65C-AF07-CF06E6D28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635" y="772159"/>
            <a:ext cx="9121930" cy="555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78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7E8317-1DEB-F4F4-AAA5-3513B0FF9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0F6B3-B843-729E-3F0E-34A70FB4D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80" y="103723"/>
            <a:ext cx="10058400" cy="790357"/>
          </a:xfrm>
        </p:spPr>
        <p:txBody>
          <a:bodyPr/>
          <a:lstStyle/>
          <a:p>
            <a:pPr algn="ctr"/>
            <a:r>
              <a:rPr lang="en-IN" dirty="0"/>
              <a:t>Result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8D0C46-81D0-4E90-7D29-1BD746C73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648" y="778323"/>
            <a:ext cx="9624703" cy="557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477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{BB2BC3C2-47C5-4D84-B7F1-3B060A584AB5}tf56160789_win32</Template>
  <TotalTime>80</TotalTime>
  <Words>419</Words>
  <Application>Microsoft Office PowerPoint</Application>
  <PresentationFormat>Widescreen</PresentationFormat>
  <Paragraphs>37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Bookman Old Style</vt:lpstr>
      <vt:lpstr>Calibri</vt:lpstr>
      <vt:lpstr>Franklin Gothic Book</vt:lpstr>
      <vt:lpstr>Inter</vt:lpstr>
      <vt:lpstr>Wingdings</vt:lpstr>
      <vt:lpstr>Custom</vt:lpstr>
      <vt:lpstr>Steganography Hiding Text in Images </vt:lpstr>
      <vt:lpstr>Problem Statement </vt:lpstr>
      <vt:lpstr>System Development Approach (Technology Used)</vt:lpstr>
      <vt:lpstr>PowerPoint Presentation</vt:lpstr>
      <vt:lpstr>Algorithm &amp; Deployment  (Step-by-Step Procedure)</vt:lpstr>
      <vt:lpstr>PowerPoint Presentation</vt:lpstr>
      <vt:lpstr>Result</vt:lpstr>
      <vt:lpstr>Result</vt:lpstr>
      <vt:lpstr>Result</vt:lpstr>
      <vt:lpstr>Result</vt:lpstr>
      <vt:lpstr>Result</vt:lpstr>
      <vt:lpstr>Information is power, but only if it remains hidden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Uday Pratap Singh</dc:creator>
  <cp:lastModifiedBy>Uday Pratap Singh</cp:lastModifiedBy>
  <cp:revision>1</cp:revision>
  <dcterms:created xsi:type="dcterms:W3CDTF">2025-06-16T13:54:37Z</dcterms:created>
  <dcterms:modified xsi:type="dcterms:W3CDTF">2025-06-16T15:15:07Z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